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av" ContentType="audio/x-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5" r:id="rId2"/>
    <p:sldId id="304" r:id="rId3"/>
    <p:sldId id="265" r:id="rId4"/>
    <p:sldId id="292" r:id="rId5"/>
    <p:sldId id="298" r:id="rId6"/>
    <p:sldId id="291" r:id="rId7"/>
    <p:sldId id="312" r:id="rId8"/>
    <p:sldId id="274" r:id="rId9"/>
    <p:sldId id="293" r:id="rId10"/>
    <p:sldId id="295" r:id="rId11"/>
    <p:sldId id="307" r:id="rId12"/>
    <p:sldId id="297" r:id="rId13"/>
    <p:sldId id="313" r:id="rId14"/>
    <p:sldId id="296" r:id="rId15"/>
    <p:sldId id="316" r:id="rId16"/>
    <p:sldId id="301" r:id="rId17"/>
    <p:sldId id="290" r:id="rId18"/>
    <p:sldId id="294" r:id="rId19"/>
    <p:sldId id="302" r:id="rId20"/>
    <p:sldId id="303" r:id="rId21"/>
    <p:sldId id="260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47" autoAdjust="0"/>
    <p:restoredTop sz="94567"/>
  </p:normalViewPr>
  <p:slideViewPr>
    <p:cSldViewPr>
      <p:cViewPr>
        <p:scale>
          <a:sx n="94" d="100"/>
          <a:sy n="94" d="100"/>
        </p:scale>
        <p:origin x="608" y="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7844-2BA8-4B52-B29F-01BE03488707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81C3-C527-485F-BC23-22A13BE38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None/>
            </a:pP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F317F-49C1-9B45-A014-57754B68EC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3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07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9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25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42401" y="4532293"/>
            <a:ext cx="6526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The importance of market research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819400" y="3802559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6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aren\AppData\Local\Microsoft\Windows\Temporary Internet Files\Content.IE5\1AM1THAR\GP%20LOGO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9732"/>
            <a:ext cx="844550" cy="8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688080" y="6414078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Hudson &amp; Hudson. </a:t>
            </a:r>
            <a:r>
              <a:rPr lang="en-US" sz="1400" i="1" dirty="0" smtClean="0"/>
              <a:t>Customer Service for Hospitality &amp; Tourism</a:t>
            </a:r>
            <a:endParaRPr lang="en-US" sz="1400" i="1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5935-DA8A-47B4-996C-05C2B93F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34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5935-CD17-4E93-90C7-BAE376114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147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838200" y="0"/>
            <a:ext cx="83058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9284-E648-4D87-9771-7975855EC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73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8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0E123-BE1A-41CA-A96C-0B3205B32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72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175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C989-C9F5-4D51-A9C3-AE5F20336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800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3306-FE83-4F60-8498-80E898BED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533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F829-5758-4137-9F91-95FEA906C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494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CD207-EE75-4420-B4EE-E9AC0E49F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252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18BFE-18C8-4C22-88C0-C4BEF9406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312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20FA-CEFA-4342-88C2-C4AC5758C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619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fld id="{F5AF11E3-5AEA-439E-88D2-08E5A4FC1B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9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"/>
            <a:ext cx="9143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1219200"/>
            <a:ext cx="6110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Introduction to customer service</a:t>
            </a:r>
            <a:endParaRPr lang="en-US" sz="2800" b="1" dirty="0"/>
          </a:p>
        </p:txBody>
      </p:sp>
      <p:pic>
        <p:nvPicPr>
          <p:cNvPr id="12" name="Picture 11" descr="A picture containing food, table, plate, person&#10;&#10;Description automatically generated">
            <a:extLst>
              <a:ext uri="{FF2B5EF4-FFF2-40B4-BE49-F238E27FC236}">
                <a16:creationId xmlns:a16="http://schemas.microsoft.com/office/drawing/2014/main" xmlns="" id="{12A3F36A-A7E4-4AB7-B5E7-E60C5EAE6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3" y="5580161"/>
            <a:ext cx="1066800" cy="1123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9294" y="6550223"/>
            <a:ext cx="6718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© Hudson &amp; Hudson. </a:t>
            </a:r>
            <a:r>
              <a:rPr lang="en-US" sz="1400" b="1" i="1" dirty="0"/>
              <a:t>Customer Service for Hospitality &amp; Tourism 3</a:t>
            </a:r>
            <a:r>
              <a:rPr lang="en-US" sz="1400" b="1" i="1" baseline="30000" dirty="0"/>
              <a:t>rd</a:t>
            </a:r>
            <a:r>
              <a:rPr lang="en-US" sz="1400" b="1" i="1" dirty="0"/>
              <a:t> </a:t>
            </a:r>
            <a:r>
              <a:rPr lang="en-US" sz="1400" b="1" i="1" dirty="0" err="1"/>
              <a:t>edn</a:t>
            </a:r>
            <a:endParaRPr lang="en-US" sz="1400" b="1" i="1" dirty="0"/>
          </a:p>
        </p:txBody>
      </p:sp>
      <p:sp>
        <p:nvSpPr>
          <p:cNvPr id="7" name="Rectangle 6"/>
          <p:cNvSpPr/>
          <p:nvPr/>
        </p:nvSpPr>
        <p:spPr>
          <a:xfrm>
            <a:off x="2949756" y="-81781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</a:t>
            </a:r>
            <a:r>
              <a:rPr lang="en-US" sz="4400" b="1" kern="1200" baseline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6</a:t>
            </a:r>
            <a:endParaRPr lang="en-US" sz="4400" b="1" dirty="0"/>
          </a:p>
        </p:txBody>
      </p:sp>
      <p:sp>
        <p:nvSpPr>
          <p:cNvPr id="8" name="Rectangle 7"/>
          <p:cNvSpPr/>
          <p:nvPr/>
        </p:nvSpPr>
        <p:spPr>
          <a:xfrm>
            <a:off x="1524000" y="533400"/>
            <a:ext cx="6526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importance of market research</a:t>
            </a:r>
          </a:p>
        </p:txBody>
      </p:sp>
    </p:spTree>
    <p:extLst>
      <p:ext uri="{BB962C8B-B14F-4D97-AF65-F5344CB8AC3E}">
        <p14:creationId xmlns:p14="http://schemas.microsoft.com/office/powerpoint/2010/main" val="1376027467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Measuring service quality</a:t>
            </a:r>
            <a:r>
              <a:rPr lang="en-US" dirty="0"/>
              <a:t/>
            </a:r>
            <a:br>
              <a:rPr lang="en-US" dirty="0"/>
            </a:br>
            <a:r>
              <a:rPr lang="en-CA" dirty="0"/>
              <a:t>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868680"/>
            <a:ext cx="746760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Importance–performance analysis (IPA)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Relative importance of attributes versus actual performance</a:t>
            </a:r>
            <a:r>
              <a:rPr lang="en-US" dirty="0" smtClean="0"/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1"/>
          <a:stretch/>
        </p:blipFill>
        <p:spPr bwMode="auto">
          <a:xfrm>
            <a:off x="1066800" y="1905000"/>
            <a:ext cx="7239000" cy="455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2832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Measuring service quality</a:t>
            </a:r>
            <a:r>
              <a:rPr lang="en-US" dirty="0"/>
              <a:t/>
            </a:r>
            <a:br>
              <a:rPr lang="en-US" dirty="0"/>
            </a:br>
            <a:r>
              <a:rPr lang="en-CA" dirty="0"/>
              <a:t>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868680"/>
            <a:ext cx="7467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SERVQUAL 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dirty="0" smtClean="0"/>
              <a:t>Difference </a:t>
            </a:r>
            <a:r>
              <a:rPr lang="en-CA" dirty="0"/>
              <a:t>between </a:t>
            </a:r>
            <a:r>
              <a:rPr lang="en-CA" dirty="0" smtClean="0"/>
              <a:t>expectations and perceptions on a 22 </a:t>
            </a:r>
            <a:r>
              <a:rPr lang="en-CA" dirty="0"/>
              <a:t>item </a:t>
            </a:r>
            <a:r>
              <a:rPr lang="en-CA" dirty="0" smtClean="0"/>
              <a:t>scale: </a:t>
            </a:r>
            <a:r>
              <a:rPr lang="en-CA" dirty="0"/>
              <a:t>five </a:t>
            </a:r>
            <a:r>
              <a:rPr lang="en-CA" dirty="0" smtClean="0"/>
              <a:t>dimensions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dirty="0"/>
              <a:t>H</a:t>
            </a:r>
            <a:r>
              <a:rPr lang="en-CA" dirty="0" smtClean="0"/>
              <a:t>as </a:t>
            </a:r>
            <a:r>
              <a:rPr lang="en-CA" dirty="0"/>
              <a:t>been adapted to serve different industry </a:t>
            </a:r>
            <a:r>
              <a:rPr lang="en-CA" dirty="0" smtClean="0"/>
              <a:t>sectors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20" y="2209800"/>
            <a:ext cx="7790180" cy="451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9601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8565"/>
            <a:ext cx="8839200" cy="609600"/>
          </a:xfrm>
        </p:spPr>
        <p:txBody>
          <a:bodyPr/>
          <a:lstStyle/>
          <a:p>
            <a:pPr algn="ctr"/>
            <a:r>
              <a:rPr lang="en-US" dirty="0"/>
              <a:t>A </a:t>
            </a:r>
            <a:r>
              <a:rPr lang="en-US" dirty="0" smtClean="0"/>
              <a:t>DINESERV </a:t>
            </a:r>
            <a:r>
              <a:rPr lang="en-US" dirty="0"/>
              <a:t>interview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676400" y="6396334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/>
              <a:t> </a:t>
            </a:r>
            <a:endParaRPr lang="en-US" sz="1200" dirty="0" smtClean="0"/>
          </a:p>
          <a:p>
            <a:r>
              <a:rPr lang="en-US" sz="1200" b="1" dirty="0" smtClean="0"/>
              <a:t>Table 6.3 </a:t>
            </a:r>
            <a:endParaRPr lang="en-US" sz="1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25032"/>
            <a:ext cx="6934200" cy="630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8009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Measuring service quality</a:t>
            </a:r>
            <a:r>
              <a:rPr lang="en-US" dirty="0"/>
              <a:t/>
            </a:r>
            <a:br>
              <a:rPr lang="en-US" dirty="0"/>
            </a:br>
            <a:r>
              <a:rPr lang="en-CA" dirty="0"/>
              <a:t>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868680"/>
            <a:ext cx="3810000" cy="6509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lvl="1" indent="-350838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Comment </a:t>
            </a:r>
            <a:r>
              <a:rPr lang="en-US" dirty="0"/>
              <a:t>cards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erformance-based measure and </a:t>
            </a:r>
            <a:r>
              <a:rPr lang="en-US" dirty="0"/>
              <a:t>diagnostic tool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eedback </a:t>
            </a:r>
            <a:r>
              <a:rPr lang="en-US" dirty="0"/>
              <a:t>at time of service experience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/>
              <a:t>be more effective than SERVQUAL or </a:t>
            </a:r>
            <a:r>
              <a:rPr lang="en-US" dirty="0" smtClean="0"/>
              <a:t>IPA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Mystery </a:t>
            </a:r>
            <a:r>
              <a:rPr lang="en-US" dirty="0"/>
              <a:t>shopping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articipant </a:t>
            </a:r>
            <a:r>
              <a:rPr lang="en-US" dirty="0"/>
              <a:t>observation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common market research technique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Rich information </a:t>
            </a:r>
            <a:r>
              <a:rPr lang="en-US" dirty="0"/>
              <a:t>about </a:t>
            </a:r>
            <a:r>
              <a:rPr lang="en-US" dirty="0" smtClean="0"/>
              <a:t>service </a:t>
            </a:r>
            <a:r>
              <a:rPr lang="en-US" dirty="0"/>
              <a:t>experience as it </a:t>
            </a:r>
            <a:r>
              <a:rPr lang="en-US" dirty="0" smtClean="0"/>
              <a:t>unfolds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762000"/>
            <a:ext cx="3582665" cy="613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798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9290" y="228600"/>
            <a:ext cx="8382000" cy="609600"/>
          </a:xfrm>
        </p:spPr>
        <p:txBody>
          <a:bodyPr/>
          <a:lstStyle/>
          <a:p>
            <a:pPr algn="ctr"/>
            <a:r>
              <a:rPr lang="en-CA" dirty="0"/>
              <a:t>Advantages and disadvantages of </a:t>
            </a:r>
            <a:r>
              <a:rPr lang="en-CA" dirty="0" smtClean="0"/>
              <a:t>mystery </a:t>
            </a:r>
            <a:r>
              <a:rPr lang="en-CA" dirty="0"/>
              <a:t>shopping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025575" y="6266824"/>
            <a:ext cx="4689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/>
              <a:t> </a:t>
            </a:r>
            <a:endParaRPr lang="en-US" sz="1200" dirty="0" smtClean="0"/>
          </a:p>
          <a:p>
            <a:r>
              <a:rPr lang="en-US" sz="1200" b="1" dirty="0" smtClean="0"/>
              <a:t>Table </a:t>
            </a:r>
            <a:r>
              <a:rPr lang="en-US" sz="1200" b="1" dirty="0"/>
              <a:t>6.4 </a:t>
            </a:r>
            <a:r>
              <a:rPr lang="en-US" sz="1200" dirty="0"/>
              <a:t>(Source: Adapted from</a:t>
            </a:r>
            <a:r>
              <a:rPr lang="en-US" sz="1200" b="1" dirty="0"/>
              <a:t> </a:t>
            </a:r>
            <a:r>
              <a:rPr lang="en-US" sz="1200" dirty="0"/>
              <a:t>Hudson, Hudson &amp; Miller, 2004</a:t>
            </a:r>
            <a:r>
              <a:rPr lang="en-US" sz="1200" dirty="0" smtClean="0"/>
              <a:t>)</a:t>
            </a:r>
          </a:p>
          <a:p>
            <a:endParaRPr lang="en-US" sz="12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746760"/>
            <a:ext cx="7984917" cy="567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0611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17" y="-381000"/>
            <a:ext cx="7687139" cy="2121932"/>
          </a:xfrm>
        </p:spPr>
        <p:txBody>
          <a:bodyPr/>
          <a:lstStyle/>
          <a:p>
            <a:r>
              <a:rPr lang="en-US" dirty="0" smtClean="0"/>
              <a:t>Snapshot: </a:t>
            </a:r>
            <a:r>
              <a:rPr lang="en-US" sz="2800" dirty="0" err="1" smtClean="0"/>
              <a:t>Qualtrics</a:t>
            </a:r>
            <a:r>
              <a:rPr lang="en-US" sz="2800" dirty="0" smtClean="0"/>
              <a:t> </a:t>
            </a:r>
            <a:r>
              <a:rPr lang="en-US" sz="2800" dirty="0"/>
              <a:t>going above and beyond to wow conference delegates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600" b="0" i="1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599" y="1143000"/>
            <a:ext cx="794930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Insight Summit, put on by </a:t>
            </a:r>
            <a:r>
              <a:rPr lang="en-US" dirty="0" err="1"/>
              <a:t>Qualtrics</a:t>
            </a:r>
            <a:r>
              <a:rPr lang="en-US" dirty="0"/>
              <a:t>, </a:t>
            </a:r>
            <a:r>
              <a:rPr lang="en-US" dirty="0" smtClean="0"/>
              <a:t>achieved </a:t>
            </a:r>
            <a:r>
              <a:rPr lang="en-US" dirty="0"/>
              <a:t>record highs in attendance in </a:t>
            </a:r>
            <a:r>
              <a:rPr lang="en-US" dirty="0" smtClean="0"/>
              <a:t>2019 </a:t>
            </a:r>
            <a:r>
              <a:rPr lang="en-US" dirty="0"/>
              <a:t>with </a:t>
            </a:r>
            <a:r>
              <a:rPr lang="en-US" dirty="0" smtClean="0"/>
              <a:t>11,0</a:t>
            </a:r>
            <a:r>
              <a:rPr lang="en-US" dirty="0" smtClean="0"/>
              <a:t>00 </a:t>
            </a:r>
            <a:r>
              <a:rPr lang="en-US" dirty="0" smtClean="0"/>
              <a:t>delegates </a:t>
            </a:r>
            <a:r>
              <a:rPr lang="en-US" dirty="0" smtClean="0"/>
              <a:t>continuing </a:t>
            </a:r>
            <a:r>
              <a:rPr lang="en-US" dirty="0"/>
              <a:t>the company’s trend of improving the quality of the content and the overall </a:t>
            </a:r>
            <a:r>
              <a:rPr lang="en-US" dirty="0" smtClean="0"/>
              <a:t>experience</a:t>
            </a:r>
          </a:p>
          <a:p>
            <a:endParaRPr lang="en-US" dirty="0"/>
          </a:p>
          <a:p>
            <a:r>
              <a:rPr lang="en-US" dirty="0"/>
              <a:t>Customer service is at the core of why </a:t>
            </a:r>
            <a:r>
              <a:rPr lang="en-US" dirty="0" smtClean="0"/>
              <a:t>the </a:t>
            </a:r>
            <a:r>
              <a:rPr lang="en-US" dirty="0"/>
              <a:t>conference is so </a:t>
            </a:r>
            <a:r>
              <a:rPr lang="en-US" dirty="0" smtClean="0"/>
              <a:t>different </a:t>
            </a:r>
            <a:r>
              <a:rPr lang="en-US" dirty="0"/>
              <a:t>from other </a:t>
            </a:r>
            <a:r>
              <a:rPr lang="en-US" dirty="0" smtClean="0"/>
              <a:t>conferences</a:t>
            </a:r>
          </a:p>
          <a:p>
            <a:endParaRPr lang="en-US" dirty="0"/>
          </a:p>
          <a:p>
            <a:r>
              <a:rPr lang="en-US" dirty="0" smtClean="0"/>
              <a:t>Everyone </a:t>
            </a:r>
            <a:r>
              <a:rPr lang="en-US" dirty="0"/>
              <a:t>on the team involved in the conference has to go through training, working through a 50-page training manual written especially for the event. 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Qualtrics</a:t>
            </a:r>
            <a:r>
              <a:rPr lang="en-US" dirty="0"/>
              <a:t> use their experience management platform to measure the success of each event, and get feedback from attendees 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494852"/>
            <a:ext cx="4075101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915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Critical incidents </a:t>
            </a:r>
            <a:r>
              <a:rPr lang="en-US" dirty="0" smtClean="0"/>
              <a:t>studies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990600"/>
            <a:ext cx="78486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000" dirty="0"/>
              <a:t>Critical incident technique (CIT) 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000" dirty="0"/>
              <a:t>Qualitative interview procedures, </a:t>
            </a:r>
            <a:r>
              <a:rPr lang="en-CA" sz="2000" dirty="0" smtClean="0"/>
              <a:t>verbatim accounts: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Consumer </a:t>
            </a:r>
            <a:r>
              <a:rPr lang="en-CA" sz="2000" dirty="0"/>
              <a:t>evaluation of services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Service </a:t>
            </a:r>
            <a:r>
              <a:rPr lang="en-CA" sz="2000" dirty="0"/>
              <a:t>failure and recovery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Employee </a:t>
            </a:r>
            <a:r>
              <a:rPr lang="en-CA" sz="2000" dirty="0"/>
              <a:t>and customer participation in service delivery 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Service </a:t>
            </a:r>
            <a:r>
              <a:rPr lang="en-CA" sz="2000" dirty="0"/>
              <a:t>experience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000" dirty="0"/>
              <a:t> </a:t>
            </a:r>
            <a:r>
              <a:rPr lang="en-CA" sz="2000" dirty="0" smtClean="0"/>
              <a:t>Four </a:t>
            </a:r>
            <a:r>
              <a:rPr lang="en-CA" sz="2000" dirty="0"/>
              <a:t>main benefits </a:t>
            </a:r>
            <a:r>
              <a:rPr lang="en-CA" sz="2000" dirty="0" smtClean="0"/>
              <a:t>of CIT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Sound </a:t>
            </a:r>
            <a:r>
              <a:rPr lang="en-CA" sz="2000" dirty="0"/>
              <a:t>information </a:t>
            </a:r>
            <a:r>
              <a:rPr lang="en-CA" sz="2000" dirty="0" smtClean="0"/>
              <a:t>easily translated </a:t>
            </a:r>
            <a:r>
              <a:rPr lang="en-CA" sz="2000" dirty="0"/>
              <a:t>into </a:t>
            </a:r>
            <a:r>
              <a:rPr lang="en-CA" sz="2000" dirty="0" smtClean="0"/>
              <a:t>action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Useful </a:t>
            </a:r>
            <a:r>
              <a:rPr lang="en-CA" sz="2000" dirty="0"/>
              <a:t>when the service is </a:t>
            </a:r>
            <a:r>
              <a:rPr lang="en-CA" sz="2000" dirty="0" smtClean="0"/>
              <a:t>new, little </a:t>
            </a:r>
            <a:r>
              <a:rPr lang="en-CA" sz="2000" dirty="0"/>
              <a:t>information </a:t>
            </a:r>
            <a:r>
              <a:rPr lang="en-CA" sz="2000" dirty="0" smtClean="0"/>
              <a:t>exists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/>
              <a:t>U</a:t>
            </a:r>
            <a:r>
              <a:rPr lang="en-CA" sz="2000" dirty="0" smtClean="0"/>
              <a:t>seful </a:t>
            </a:r>
            <a:r>
              <a:rPr lang="en-CA" sz="2000" dirty="0"/>
              <a:t>for assessing </a:t>
            </a:r>
            <a:r>
              <a:rPr lang="en-CA" sz="2000" dirty="0" smtClean="0"/>
              <a:t>cross-cultural </a:t>
            </a:r>
            <a:r>
              <a:rPr lang="en-CA" sz="2000" dirty="0"/>
              <a:t>perceptions</a:t>
            </a:r>
            <a:r>
              <a:rPr lang="en-CA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84261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609600"/>
          </a:xfrm>
        </p:spPr>
        <p:txBody>
          <a:bodyPr/>
          <a:lstStyle/>
          <a:p>
            <a:pPr algn="ctr"/>
            <a:r>
              <a:rPr lang="en-CA" dirty="0" smtClean="0"/>
              <a:t> </a:t>
            </a:r>
            <a:r>
              <a:rPr lang="en-CA" dirty="0"/>
              <a:t>Lost customer </a:t>
            </a:r>
            <a:r>
              <a:rPr lang="en-CA" dirty="0" smtClean="0"/>
              <a:t>research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81044" y="990600"/>
            <a:ext cx="4352956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Few organizations have </a:t>
            </a:r>
            <a:r>
              <a:rPr lang="en-US" sz="2000" dirty="0"/>
              <a:t>effective </a:t>
            </a:r>
            <a:r>
              <a:rPr lang="en-US" sz="2000" dirty="0" smtClean="0"/>
              <a:t>strategies for evaluating customer attrition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Research targets </a:t>
            </a:r>
            <a:r>
              <a:rPr lang="en-US" sz="2000" dirty="0"/>
              <a:t>customers who have dropped the company’s service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Makes inquiries </a:t>
            </a:r>
            <a:r>
              <a:rPr lang="en-US" sz="2000" dirty="0"/>
              <a:t>about </a:t>
            </a:r>
            <a:r>
              <a:rPr lang="en-US" sz="2000" dirty="0" smtClean="0"/>
              <a:t>reasons </a:t>
            </a:r>
            <a:r>
              <a:rPr lang="en-US" sz="2000" dirty="0"/>
              <a:t>for </a:t>
            </a:r>
            <a:r>
              <a:rPr lang="en-US" sz="2000" dirty="0" smtClean="0"/>
              <a:t>leaving </a:t>
            </a:r>
            <a:endParaRPr lang="en-US" sz="2000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Identifies failure </a:t>
            </a:r>
            <a:r>
              <a:rPr lang="en-US" sz="2000" dirty="0"/>
              <a:t>points and common problems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Calculates </a:t>
            </a:r>
            <a:r>
              <a:rPr lang="en-US" sz="2000" dirty="0"/>
              <a:t>the cost of lost </a:t>
            </a:r>
            <a:r>
              <a:rPr lang="en-US" sz="2000" dirty="0" smtClean="0"/>
              <a:t>customers </a:t>
            </a:r>
            <a:endParaRPr lang="en-US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NBRI study – root cause </a:t>
            </a:r>
            <a:r>
              <a:rPr lang="en-US" sz="2000" dirty="0"/>
              <a:t>driving down </a:t>
            </a:r>
            <a:r>
              <a:rPr lang="en-US" sz="2000" dirty="0" smtClean="0"/>
              <a:t>customer loyalty </a:t>
            </a:r>
            <a:r>
              <a:rPr lang="en-US" sz="2000" dirty="0"/>
              <a:t>and </a:t>
            </a:r>
            <a:r>
              <a:rPr lang="en-US" sz="2000" dirty="0" smtClean="0"/>
              <a:t>customer satisfaction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/>
              <a:t>68 </a:t>
            </a:r>
            <a:r>
              <a:rPr lang="en-US" sz="2000" dirty="0" smtClean="0"/>
              <a:t>%) identified as ‘wait </a:t>
            </a:r>
            <a:r>
              <a:rPr lang="en-US" sz="2000" dirty="0"/>
              <a:t>time</a:t>
            </a:r>
            <a:r>
              <a:rPr lang="en-US" sz="2000" dirty="0" smtClean="0"/>
              <a:t>’ </a:t>
            </a:r>
            <a:endParaRPr lang="en-US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066800"/>
            <a:ext cx="36576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795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2286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Online research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41120" y="990600"/>
            <a:ext cx="75590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Electronic and online </a:t>
            </a:r>
            <a:r>
              <a:rPr lang="en-US" sz="2000" dirty="0"/>
              <a:t>surveys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Computers placed in </a:t>
            </a:r>
            <a:r>
              <a:rPr lang="en-US" sz="2000" dirty="0" smtClean="0"/>
              <a:t>high-traffic locations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Customers asked to complete online surveys</a:t>
            </a:r>
            <a:endParaRPr lang="en-US" sz="2000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Input tabulated, available </a:t>
            </a:r>
            <a:r>
              <a:rPr lang="en-US" sz="2000" dirty="0"/>
              <a:t>instantly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Can be accessed by corporate and front-line staff</a:t>
            </a:r>
            <a:endParaRPr lang="en-US" sz="2000" dirty="0"/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 smtClean="0"/>
              <a:t>Instant </a:t>
            </a:r>
            <a:r>
              <a:rPr lang="en-US" sz="2000" dirty="0"/>
              <a:t>service </a:t>
            </a:r>
            <a:r>
              <a:rPr lang="en-US" sz="2000" dirty="0" smtClean="0"/>
              <a:t>recovery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 smtClean="0"/>
              <a:t>Long-term </a:t>
            </a:r>
            <a:r>
              <a:rPr lang="en-US" sz="2000" dirty="0"/>
              <a:t>service improvement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Virtual </a:t>
            </a:r>
            <a:r>
              <a:rPr lang="en-US" sz="2000" dirty="0"/>
              <a:t>focus groups </a:t>
            </a:r>
            <a:endParaRPr lang="en-US" sz="2000" dirty="0" smtClean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Online </a:t>
            </a:r>
            <a:r>
              <a:rPr lang="en-US" sz="2000" dirty="0"/>
              <a:t>‘chat’ sessions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Pre-recruited </a:t>
            </a:r>
            <a:r>
              <a:rPr lang="en-US" sz="2000" dirty="0"/>
              <a:t>respondents </a:t>
            </a:r>
            <a:r>
              <a:rPr lang="en-US" sz="2000" dirty="0" smtClean="0"/>
              <a:t>in guided </a:t>
            </a:r>
            <a:r>
              <a:rPr lang="en-US" sz="2000" dirty="0"/>
              <a:t>online discussion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 smtClean="0"/>
              <a:t>Time- </a:t>
            </a:r>
            <a:r>
              <a:rPr lang="en-US" sz="2000" dirty="0"/>
              <a:t>and cost-saving benefits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Virtual worlds e.g. </a:t>
            </a:r>
            <a:r>
              <a:rPr lang="en-US" sz="2000" dirty="0"/>
              <a:t>Second </a:t>
            </a:r>
            <a:r>
              <a:rPr lang="en-US" sz="2000" dirty="0" smtClean="0"/>
              <a:t>Life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Social </a:t>
            </a:r>
            <a:r>
              <a:rPr lang="en-US" sz="2000" dirty="0"/>
              <a:t>media and </a:t>
            </a:r>
            <a:r>
              <a:rPr lang="en-US" sz="2000" dirty="0" smtClean="0"/>
              <a:t>crowdsourcing e.g. Brand </a:t>
            </a:r>
            <a:r>
              <a:rPr lang="en-US" sz="2000" dirty="0"/>
              <a:t>Karma</a:t>
            </a:r>
          </a:p>
        </p:txBody>
      </p:sp>
    </p:spTree>
    <p:extLst>
      <p:ext uri="{BB962C8B-B14F-4D97-AF65-F5344CB8AC3E}">
        <p14:creationId xmlns:p14="http://schemas.microsoft.com/office/powerpoint/2010/main" val="2975043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" y="3048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Common research </a:t>
            </a:r>
            <a:r>
              <a:rPr lang="en-CA" dirty="0" smtClean="0"/>
              <a:t>errors</a:t>
            </a:r>
            <a:endParaRPr lang="en-US" cap="all" dirty="0"/>
          </a:p>
        </p:txBody>
      </p:sp>
      <p:sp>
        <p:nvSpPr>
          <p:cNvPr id="4" name="Rectangle 3"/>
          <p:cNvSpPr/>
          <p:nvPr/>
        </p:nvSpPr>
        <p:spPr>
          <a:xfrm>
            <a:off x="1143000" y="990600"/>
            <a:ext cx="762000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/>
              <a:t>Not enough </a:t>
            </a:r>
            <a:r>
              <a:rPr lang="en-US" sz="2400" dirty="0"/>
              <a:t>qualitative information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/>
              <a:t>Improper </a:t>
            </a:r>
            <a:r>
              <a:rPr lang="en-US" sz="2400" dirty="0"/>
              <a:t>use of sophisticated statistical analysis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/>
              <a:t>Failure </a:t>
            </a:r>
            <a:r>
              <a:rPr lang="en-US" sz="2400" dirty="0"/>
              <a:t>to have a </a:t>
            </a:r>
            <a:r>
              <a:rPr lang="en-US" sz="2400" dirty="0" smtClean="0"/>
              <a:t>representative sample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/>
              <a:t>Problems </a:t>
            </a:r>
            <a:r>
              <a:rPr lang="en-US" sz="2400" dirty="0"/>
              <a:t>with interpretation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048000"/>
            <a:ext cx="6985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102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09600"/>
          </a:xfrm>
        </p:spPr>
        <p:txBody>
          <a:bodyPr/>
          <a:lstStyle/>
          <a:p>
            <a:pPr algn="ctr"/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95400"/>
            <a:ext cx="8458200" cy="5334000"/>
          </a:xfrm>
        </p:spPr>
        <p:txBody>
          <a:bodyPr/>
          <a:lstStyle/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The different types of tourism </a:t>
            </a:r>
            <a:r>
              <a:rPr lang="en-US" b="0" dirty="0"/>
              <a:t>and hospitality </a:t>
            </a:r>
            <a:r>
              <a:rPr lang="en-US" b="0" dirty="0" smtClean="0"/>
              <a:t>research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The importance of consumer research 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How benchmarking is conducted in various sectors</a:t>
            </a:r>
            <a:endParaRPr lang="en-US" b="0" dirty="0"/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The GAPS model of </a:t>
            </a:r>
            <a:r>
              <a:rPr lang="en-US" b="0" dirty="0"/>
              <a:t>service </a:t>
            </a:r>
            <a:r>
              <a:rPr lang="en-US" b="0" dirty="0" smtClean="0"/>
              <a:t>quality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Different ways of measuring service </a:t>
            </a:r>
            <a:r>
              <a:rPr lang="en-US" b="0" dirty="0"/>
              <a:t>quality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Common </a:t>
            </a:r>
            <a:r>
              <a:rPr lang="en-US" b="0" dirty="0"/>
              <a:t>research errors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Effective use of market research in decision making</a:t>
            </a:r>
          </a:p>
          <a:p>
            <a:pPr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US" b="0" dirty="0" smtClean="0"/>
          </a:p>
          <a:p>
            <a:pPr lvl="1"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US" b="0" dirty="0"/>
          </a:p>
          <a:p>
            <a:pPr>
              <a:buFont typeface="Courier New" pitchFamily="49" charset="0"/>
              <a:buChar char="o"/>
            </a:pPr>
            <a:endParaRPr lang="en-US" b="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05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" y="3048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Effective use of market </a:t>
            </a:r>
            <a:r>
              <a:rPr lang="en-CA" dirty="0" smtClean="0"/>
              <a:t>research</a:t>
            </a:r>
            <a:endParaRPr lang="en-US" cap="all" dirty="0"/>
          </a:p>
        </p:txBody>
      </p:sp>
      <p:sp>
        <p:nvSpPr>
          <p:cNvPr id="4" name="Rectangle 3"/>
          <p:cNvSpPr/>
          <p:nvPr/>
        </p:nvSpPr>
        <p:spPr>
          <a:xfrm>
            <a:off x="1066800" y="990600"/>
            <a:ext cx="78486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Research </a:t>
            </a:r>
            <a:r>
              <a:rPr lang="en-US" sz="2000" dirty="0" smtClean="0"/>
              <a:t>can </a:t>
            </a:r>
            <a:r>
              <a:rPr lang="en-US" sz="2000" dirty="0"/>
              <a:t>play a critical role in development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Practical decision-making at a strategic level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Academic understanding of </a:t>
            </a:r>
            <a:r>
              <a:rPr lang="en-US" sz="2000" dirty="0" smtClean="0"/>
              <a:t>industry </a:t>
            </a:r>
            <a:r>
              <a:rPr lang="en-US" sz="2000" dirty="0"/>
              <a:t>development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Feasibility </a:t>
            </a:r>
            <a:r>
              <a:rPr lang="en-US" sz="2000" dirty="0"/>
              <a:t>studies for new projects </a:t>
            </a:r>
            <a:endParaRPr lang="en-US" sz="12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Successful </a:t>
            </a:r>
            <a:r>
              <a:rPr lang="en-US" sz="2000" dirty="0"/>
              <a:t>research </a:t>
            </a:r>
            <a:r>
              <a:rPr lang="en-US" sz="2000" dirty="0" smtClean="0"/>
              <a:t>contingent </a:t>
            </a:r>
            <a:r>
              <a:rPr lang="en-US" sz="2000" dirty="0"/>
              <a:t>on </a:t>
            </a:r>
            <a:r>
              <a:rPr lang="en-US" sz="2000" dirty="0" smtClean="0"/>
              <a:t>3 conditions</a:t>
            </a:r>
            <a:r>
              <a:rPr lang="en-US" sz="2000" dirty="0"/>
              <a:t>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Sufficient resources allocated to research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Research results must be believed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Results </a:t>
            </a:r>
            <a:r>
              <a:rPr lang="en-US" sz="2000" dirty="0"/>
              <a:t>should be </a:t>
            </a:r>
            <a:r>
              <a:rPr lang="en-US" sz="2000" dirty="0" smtClean="0"/>
              <a:t>implemented e.g</a:t>
            </a:r>
            <a:r>
              <a:rPr lang="en-US" sz="2000" dirty="0"/>
              <a:t>. Courtyard by Marriott </a:t>
            </a:r>
            <a:endParaRPr lang="en-US" sz="2000" dirty="0" smtClean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648200"/>
            <a:ext cx="76327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684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427720" cy="914400"/>
          </a:xfrm>
        </p:spPr>
        <p:txBody>
          <a:bodyPr/>
          <a:lstStyle/>
          <a:p>
            <a:r>
              <a:rPr lang="en-US"/>
              <a:t>Case </a:t>
            </a:r>
            <a:r>
              <a:rPr lang="en-US" smtClean="0"/>
              <a:t>Study: </a:t>
            </a:r>
            <a:r>
              <a:rPr lang="en-US" sz="2800" dirty="0" err="1" smtClean="0"/>
              <a:t>Martinhal</a:t>
            </a:r>
            <a:r>
              <a:rPr lang="en-US" sz="2800" dirty="0" smtClean="0"/>
              <a:t> </a:t>
            </a:r>
            <a:r>
              <a:rPr lang="en-US" sz="2800" dirty="0"/>
              <a:t>in Portugal - staying sensitive to the consumer </a:t>
            </a:r>
            <a:endParaRPr lang="en-US" sz="2800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1295400"/>
            <a:ext cx="822960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/>
              <a:t>D</a:t>
            </a:r>
            <a:r>
              <a:rPr lang="en-US" dirty="0" smtClean="0"/>
              <a:t>ubbed </a:t>
            </a:r>
            <a:r>
              <a:rPr lang="en-US" dirty="0"/>
              <a:t>‘Europe’s Finest Luxury Family Hotels &amp; Resorts’,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smtClean="0"/>
              <a:t>Owners developed knowledge of industry </a:t>
            </a:r>
            <a:r>
              <a:rPr lang="en-US" dirty="0"/>
              <a:t>through market research, talking to consultants, reading feasibility studies, working with tourism authorities and associations, </a:t>
            </a:r>
            <a:r>
              <a:rPr lang="en-US" dirty="0" smtClean="0"/>
              <a:t>and looking </a:t>
            </a:r>
            <a:r>
              <a:rPr lang="en-US" dirty="0"/>
              <a:t>at other hotels in the area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smtClean="0"/>
              <a:t>Over </a:t>
            </a:r>
            <a:r>
              <a:rPr lang="en-US" dirty="0"/>
              <a:t>the years </a:t>
            </a:r>
            <a:r>
              <a:rPr lang="en-US" dirty="0" smtClean="0"/>
              <a:t>they have fine-tuned </a:t>
            </a:r>
            <a:r>
              <a:rPr lang="en-US" dirty="0"/>
              <a:t>their </a:t>
            </a:r>
            <a:r>
              <a:rPr lang="en-US" dirty="0" smtClean="0"/>
              <a:t>marketing </a:t>
            </a:r>
            <a:r>
              <a:rPr lang="en-US" dirty="0"/>
              <a:t>increasingly using word-of-mouth via social media platforms to disperse the message.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/>
              <a:t>The marketing team also utilizes </a:t>
            </a:r>
            <a:r>
              <a:rPr lang="en-US" dirty="0" smtClean="0"/>
              <a:t>billboards </a:t>
            </a:r>
            <a:r>
              <a:rPr lang="en-US" dirty="0"/>
              <a:t>(with the current tagline ‘Eat, Stay, Love’), print ads, social media, FAM trips, and direct </a:t>
            </a:r>
            <a:r>
              <a:rPr lang="en-US" dirty="0" smtClean="0"/>
              <a:t>mail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/>
              <a:t>Like most organizations in the tourism and hospitality sector, </a:t>
            </a:r>
            <a:r>
              <a:rPr lang="en-US" dirty="0" err="1"/>
              <a:t>Martinhal</a:t>
            </a:r>
            <a:r>
              <a:rPr lang="en-US" dirty="0"/>
              <a:t> </a:t>
            </a:r>
            <a:r>
              <a:rPr lang="en-US" dirty="0" smtClean="0"/>
              <a:t>had </a:t>
            </a:r>
            <a:r>
              <a:rPr lang="en-US" dirty="0"/>
              <a:t>to adapt to the COVID-19 pandemic.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318259" y="1253570"/>
            <a:ext cx="765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4419601"/>
            <a:ext cx="4377688" cy="24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475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17" y="-76200"/>
            <a:ext cx="7687139" cy="1817132"/>
          </a:xfrm>
        </p:spPr>
        <p:txBody>
          <a:bodyPr/>
          <a:lstStyle/>
          <a:p>
            <a:r>
              <a:rPr lang="en-US" dirty="0"/>
              <a:t>‘At Your Service’ Spotlight: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/>
              <a:t> </a:t>
            </a:r>
            <a:r>
              <a:rPr lang="en-US" sz="2800" dirty="0" smtClean="0"/>
              <a:t>Developing hospitality leaders of the future at the Hotel </a:t>
            </a:r>
            <a:r>
              <a:rPr lang="en-US" sz="2800" dirty="0" err="1" smtClean="0"/>
              <a:t>Ikon</a:t>
            </a:r>
            <a:r>
              <a:rPr lang="en-US" sz="2800" dirty="0" smtClean="0"/>
              <a:t>, Hong Kong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600" b="0" i="1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599" y="1447800"/>
            <a:ext cx="79493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Hotel ICON is a unique teaching and research hotel in Hong Kong that </a:t>
            </a:r>
            <a:r>
              <a:rPr lang="en-US" dirty="0" smtClean="0"/>
              <a:t>offers </a:t>
            </a:r>
            <a:r>
              <a:rPr lang="en-US" dirty="0"/>
              <a:t>a fully </a:t>
            </a:r>
            <a:r>
              <a:rPr lang="en-US" dirty="0" smtClean="0"/>
              <a:t>integrated </a:t>
            </a:r>
            <a:r>
              <a:rPr lang="en-US" dirty="0"/>
              <a:t>teaching and learning approach to education.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“We </a:t>
            </a:r>
            <a:r>
              <a:rPr lang="en-US" dirty="0"/>
              <a:t>spend a lot of our time around innovation, creativity, looking at new </a:t>
            </a:r>
            <a:r>
              <a:rPr lang="en-US" dirty="0" smtClean="0"/>
              <a:t>technology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service </a:t>
            </a:r>
            <a:r>
              <a:rPr lang="en-US" dirty="0" smtClean="0"/>
              <a:t>design”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raining </a:t>
            </a:r>
            <a:r>
              <a:rPr lang="en-US" dirty="0"/>
              <a:t>program called </a:t>
            </a:r>
            <a:r>
              <a:rPr lang="en-US" i="1" dirty="0"/>
              <a:t>We Love to Care </a:t>
            </a:r>
            <a:r>
              <a:rPr lang="en-US" dirty="0"/>
              <a:t>incorporates three </a:t>
            </a:r>
            <a:r>
              <a:rPr lang="en-US" dirty="0" smtClean="0"/>
              <a:t>fundamental areas; Operational Excellence, Aesthetic Excellence &amp; Emotional Excellence</a:t>
            </a:r>
          </a:p>
          <a:p>
            <a:endParaRPr lang="en-US" dirty="0"/>
          </a:p>
          <a:p>
            <a:r>
              <a:rPr lang="en-US" dirty="0"/>
              <a:t>Research is taken seriously at Hotel </a:t>
            </a:r>
            <a:r>
              <a:rPr lang="en-US" dirty="0" smtClean="0"/>
              <a:t>ICON – e.g. some </a:t>
            </a:r>
            <a:r>
              <a:rPr lang="en-US" dirty="0"/>
              <a:t>guest rooms are used to try new innovations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26000"/>
            <a:ext cx="4953000" cy="212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44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9144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</a:t>
            </a:r>
            <a:r>
              <a:rPr lang="en-US" dirty="0" smtClean="0"/>
              <a:t>Introduction </a:t>
            </a:r>
            <a:r>
              <a:rPr lang="en-US" dirty="0"/>
              <a:t>to research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tourism </a:t>
            </a:r>
            <a:r>
              <a:rPr lang="en-US" dirty="0"/>
              <a:t>and hospitality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524000"/>
            <a:ext cx="7528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Market research is often ignored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Considered </a:t>
            </a:r>
            <a:r>
              <a:rPr lang="en-US" sz="2000" dirty="0"/>
              <a:t>costly and time-consuming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Undertaken only </a:t>
            </a:r>
            <a:r>
              <a:rPr lang="en-US" sz="2000" dirty="0" smtClean="0"/>
              <a:t>for </a:t>
            </a:r>
            <a:r>
              <a:rPr lang="en-US" sz="2000" dirty="0"/>
              <a:t>major developments 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Contributions </a:t>
            </a:r>
            <a:r>
              <a:rPr lang="en-US" sz="2000" dirty="0"/>
              <a:t>to day-to-day operations </a:t>
            </a:r>
            <a:r>
              <a:rPr lang="en-US" sz="2000" dirty="0" smtClean="0"/>
              <a:t>overlooked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Organizations </a:t>
            </a:r>
            <a:r>
              <a:rPr lang="en-US" sz="2000" dirty="0" smtClean="0"/>
              <a:t>often ignore </a:t>
            </a:r>
            <a:r>
              <a:rPr lang="en-US" sz="2000" dirty="0"/>
              <a:t>existing, accessible information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Study results </a:t>
            </a:r>
            <a:r>
              <a:rPr lang="en-US" sz="2000" dirty="0" smtClean="0"/>
              <a:t>often ignored </a:t>
            </a:r>
            <a:r>
              <a:rPr lang="en-US" sz="2000" dirty="0"/>
              <a:t>or not fully </a:t>
            </a:r>
            <a:r>
              <a:rPr lang="en-US" sz="2000" dirty="0" smtClean="0"/>
              <a:t>considered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Applied research in tourism &amp; hospitality can be grouped into eight categories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04561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4" y="198120"/>
            <a:ext cx="9069386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</a:t>
            </a:r>
            <a:r>
              <a:rPr lang="en-US" sz="2800" dirty="0"/>
              <a:t>Applied </a:t>
            </a:r>
            <a:r>
              <a:rPr lang="en-US" sz="2800" dirty="0" smtClean="0"/>
              <a:t>research in tourism </a:t>
            </a:r>
            <a:r>
              <a:rPr lang="en-US" sz="2800" dirty="0"/>
              <a:t>&amp; </a:t>
            </a:r>
            <a:r>
              <a:rPr lang="en-US" sz="2800" dirty="0" smtClean="0"/>
              <a:t>hospitality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580124" y="6553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/>
              <a:t>Table </a:t>
            </a:r>
            <a:r>
              <a:rPr lang="en-US" sz="1200" b="1" dirty="0" smtClean="0"/>
              <a:t>6.1</a:t>
            </a:r>
            <a:endParaRPr 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04" y="676014"/>
            <a:ext cx="6283716" cy="605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9378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305800" cy="609600"/>
          </a:xfrm>
        </p:spPr>
        <p:txBody>
          <a:bodyPr/>
          <a:lstStyle/>
          <a:p>
            <a:pPr algn="ctr"/>
            <a:r>
              <a:rPr lang="en-CA" dirty="0" smtClean="0"/>
              <a:t> Consumer research </a:t>
            </a:r>
            <a:br>
              <a:rPr lang="en-CA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569720"/>
            <a:ext cx="762000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Is of particular interest to the study of customer service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Important for measuring customer loyalty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One way of measuring this loyalty is the Net </a:t>
            </a:r>
            <a:r>
              <a:rPr lang="en-US" sz="2000" dirty="0"/>
              <a:t>Promoter Score </a:t>
            </a:r>
            <a:endParaRPr lang="en-US" sz="2000" dirty="0" smtClean="0"/>
          </a:p>
          <a:p>
            <a:endParaRPr lang="en-US" sz="2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048000"/>
            <a:ext cx="70866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13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305800" cy="609600"/>
          </a:xfrm>
        </p:spPr>
        <p:txBody>
          <a:bodyPr/>
          <a:lstStyle/>
          <a:p>
            <a:pPr algn="ctr"/>
            <a:r>
              <a:rPr lang="en-CA" dirty="0" smtClean="0"/>
              <a:t> Competitor intelligence</a:t>
            </a:r>
            <a:br>
              <a:rPr lang="en-CA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914400"/>
            <a:ext cx="7620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Another important type of applied research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Available through a variety of sources</a:t>
            </a:r>
            <a:endParaRPr lang="en-US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Benchmarking is a common practice in the industry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Might include </a:t>
            </a:r>
            <a:r>
              <a:rPr lang="en-US" sz="2000" dirty="0"/>
              <a:t>g</a:t>
            </a:r>
            <a:r>
              <a:rPr lang="en-US" sz="2000" dirty="0" smtClean="0"/>
              <a:t>uest </a:t>
            </a:r>
            <a:r>
              <a:rPr lang="en-US" sz="2000" dirty="0"/>
              <a:t>satisfaction scores (GSS</a:t>
            </a:r>
            <a:r>
              <a:rPr lang="en-US" sz="2000" dirty="0" smtClean="0"/>
              <a:t>) in hotels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Restaurants also use benchmarking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As do attractions  </a:t>
            </a:r>
          </a:p>
          <a:p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733800"/>
            <a:ext cx="78994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074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763000" cy="609600"/>
          </a:xfrm>
        </p:spPr>
        <p:txBody>
          <a:bodyPr/>
          <a:lstStyle/>
          <a:p>
            <a:pPr algn="ctr"/>
            <a:r>
              <a:rPr lang="en-US" dirty="0" smtClean="0"/>
              <a:t>Benchmarking </a:t>
            </a:r>
            <a:r>
              <a:rPr lang="en-US" dirty="0"/>
              <a:t>fast-food restaurants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29639" y="6266824"/>
            <a:ext cx="3922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/>
              <a:t> </a:t>
            </a:r>
            <a:endParaRPr lang="en-US" sz="1200" dirty="0"/>
          </a:p>
          <a:p>
            <a:r>
              <a:rPr lang="en-CA" sz="1200" b="1" dirty="0"/>
              <a:t>Figure </a:t>
            </a:r>
            <a:r>
              <a:rPr lang="en-CA" sz="1200" b="1" dirty="0" smtClean="0"/>
              <a:t>6.1 </a:t>
            </a:r>
            <a:r>
              <a:rPr lang="en-CA" sz="1200" dirty="0" smtClean="0"/>
              <a:t>(</a:t>
            </a:r>
            <a:r>
              <a:rPr lang="en-CA" sz="1200" dirty="0"/>
              <a:t>Source: </a:t>
            </a:r>
            <a:r>
              <a:rPr lang="en-US" sz="1200" dirty="0" smtClean="0"/>
              <a:t>Adapted </a:t>
            </a:r>
            <a:r>
              <a:rPr lang="en-US" sz="1200" dirty="0"/>
              <a:t>from Min and Min, 2010</a:t>
            </a:r>
            <a:r>
              <a:rPr lang="en-CA" sz="1200" dirty="0" smtClean="0"/>
              <a:t>)</a:t>
            </a:r>
            <a:endParaRPr lang="en-US" sz="1200" dirty="0"/>
          </a:p>
          <a:p>
            <a:endParaRPr lang="en-US" sz="1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2186"/>
            <a:ext cx="8263064" cy="535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4913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The Gaps Model of </a:t>
            </a:r>
            <a:r>
              <a:rPr lang="en-US" dirty="0" smtClean="0"/>
              <a:t>Service Quality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6397823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Figure 6.2 </a:t>
            </a:r>
            <a:r>
              <a:rPr lang="fr-FR" sz="1200" dirty="0"/>
              <a:t>(Source: </a:t>
            </a:r>
            <a:r>
              <a:rPr lang="fr-FR" sz="1200" dirty="0" err="1"/>
              <a:t>Parasuraman</a:t>
            </a:r>
            <a:r>
              <a:rPr lang="fr-FR" sz="1200" dirty="0"/>
              <a:t>, et al., 1985)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" y="228600"/>
            <a:ext cx="8118761" cy="595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8115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rylishious design template">
  <a:themeElements>
    <a:clrScheme name="Office Them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template</Template>
  <TotalTime>2197</TotalTime>
  <Words>884</Words>
  <Application>Microsoft Macintosh PowerPoint</Application>
  <PresentationFormat>On-screen Show (4:3)</PresentationFormat>
  <Paragraphs>152</Paragraphs>
  <Slides>21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Courier New</vt:lpstr>
      <vt:lpstr>Tahoma</vt:lpstr>
      <vt:lpstr>Arial</vt:lpstr>
      <vt:lpstr>Berrylishious design template</vt:lpstr>
      <vt:lpstr>PowerPoint Presentation</vt:lpstr>
      <vt:lpstr>Topics covered</vt:lpstr>
      <vt:lpstr>‘At Your Service’ Spotlight:   Developing hospitality leaders of the future at the Hotel Ikon, Hong Kong </vt:lpstr>
      <vt:lpstr>  Introduction to research in  tourism and hospitality  </vt:lpstr>
      <vt:lpstr>  Applied research in tourism &amp; hospitality </vt:lpstr>
      <vt:lpstr> Consumer research  </vt:lpstr>
      <vt:lpstr> Competitor intelligence </vt:lpstr>
      <vt:lpstr>Benchmarking fast-food restaurants</vt:lpstr>
      <vt:lpstr>The Gaps Model of Service Quality</vt:lpstr>
      <vt:lpstr> Measuring service quality  </vt:lpstr>
      <vt:lpstr> Measuring service quality  </vt:lpstr>
      <vt:lpstr>A DINESERV interview </vt:lpstr>
      <vt:lpstr> Measuring service quality  </vt:lpstr>
      <vt:lpstr>Advantages and disadvantages of mystery shopping</vt:lpstr>
      <vt:lpstr>Snapshot: Qualtrics going above and beyond to wow conference delegates  </vt:lpstr>
      <vt:lpstr>  Critical incidents studies </vt:lpstr>
      <vt:lpstr> Lost customer research</vt:lpstr>
      <vt:lpstr>Online research</vt:lpstr>
      <vt:lpstr>Common research errors</vt:lpstr>
      <vt:lpstr>Effective use of market research</vt:lpstr>
      <vt:lpstr>Case Study: Martinhal in Portugal - staying sensitive to the consumer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Microsoft Office User</cp:lastModifiedBy>
  <cp:revision>474</cp:revision>
  <cp:lastPrinted>1601-01-01T00:00:00Z</cp:lastPrinted>
  <dcterms:created xsi:type="dcterms:W3CDTF">2012-10-22T00:42:01Z</dcterms:created>
  <dcterms:modified xsi:type="dcterms:W3CDTF">2022-02-17T17:35:18Z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